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3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3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89612" y="613510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2037"/>
          </a:xfrm>
        </p:spPr>
        <p:txBody>
          <a:bodyPr>
            <a:normAutofit/>
          </a:bodyPr>
          <a:lstStyle/>
          <a:p>
            <a:r>
              <a:rPr lang="en-GB" sz="5200" b="1" dirty="0" smtClean="0"/>
              <a:t>Introduction to pencil grasps</a:t>
            </a:r>
            <a:endParaRPr lang="en-GB" sz="52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15915" y="2575243"/>
            <a:ext cx="7360170" cy="2692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This presentation will help staff: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Understand the different pencil grasps you might see in typically developing learners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Learn about different pencil grasps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Strategies to support those who are having difficulties with their pencil grasp.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3718"/>
            <a:ext cx="10515600" cy="856970"/>
          </a:xfrm>
        </p:spPr>
        <p:txBody>
          <a:bodyPr/>
          <a:lstStyle/>
          <a:p>
            <a:pPr algn="ctr"/>
            <a:r>
              <a:rPr lang="en-GB" b="1" dirty="0" smtClean="0"/>
              <a:t>Activities to help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856728"/>
            <a:ext cx="4546600" cy="1562100"/>
          </a:xfrm>
        </p:spPr>
        <p:txBody>
          <a:bodyPr/>
          <a:lstStyle/>
          <a:p>
            <a:r>
              <a:rPr lang="en-GB" dirty="0" smtClean="0"/>
              <a:t>Use peg boards to help pincer grip, manual dexterity and bilateral skills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689" y="1825625"/>
            <a:ext cx="3536088" cy="3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6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9076"/>
            <a:ext cx="10515600" cy="1011612"/>
          </a:xfrm>
        </p:spPr>
        <p:txBody>
          <a:bodyPr/>
          <a:lstStyle/>
          <a:p>
            <a:pPr algn="ctr"/>
            <a:r>
              <a:rPr lang="en-GB" b="1" dirty="0" smtClean="0"/>
              <a:t>Activities to help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en-GB" dirty="0" smtClean="0"/>
              <a:t>ideos of these activities and links to other help websites for pencil grasps support throughout this section of </a:t>
            </a:r>
            <a:r>
              <a:rPr lang="en-GB" smtClean="0"/>
              <a:t>the Learning </a:t>
            </a:r>
            <a:r>
              <a:rPr lang="en-GB"/>
              <a:t>T</a:t>
            </a:r>
            <a:r>
              <a:rPr lang="en-GB" smtClean="0"/>
              <a:t>hrough Movement </a:t>
            </a:r>
            <a:r>
              <a:rPr lang="en-GB" dirty="0" smtClean="0"/>
              <a:t>resources. </a:t>
            </a:r>
          </a:p>
          <a:p>
            <a:r>
              <a:rPr lang="en-GB" dirty="0" smtClean="0"/>
              <a:t>Complete these alongside fine </a:t>
            </a:r>
            <a:r>
              <a:rPr lang="en-GB" dirty="0"/>
              <a:t>motor activities </a:t>
            </a:r>
            <a:r>
              <a:rPr lang="en-GB" dirty="0" smtClean="0"/>
              <a:t>, manual </a:t>
            </a:r>
            <a:r>
              <a:rPr lang="en-GB" dirty="0"/>
              <a:t>dexterity and </a:t>
            </a:r>
            <a:r>
              <a:rPr lang="en-GB" dirty="0" smtClean="0"/>
              <a:t>hand strength </a:t>
            </a:r>
            <a:r>
              <a:rPr lang="en-GB" dirty="0"/>
              <a:t>activities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72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376"/>
            <a:ext cx="10515600" cy="60362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About to </a:t>
            </a:r>
            <a:r>
              <a:rPr lang="en-GB" b="1" dirty="0"/>
              <a:t>P</a:t>
            </a:r>
            <a:r>
              <a:rPr lang="en-GB" b="1" dirty="0" smtClean="0"/>
              <a:t>encil </a:t>
            </a:r>
            <a:r>
              <a:rPr lang="en-GB" b="1" dirty="0" smtClean="0"/>
              <a:t>Grasps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07" y="1615335"/>
            <a:ext cx="6559657" cy="2527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Children go through various stages of development in terms of their pencil grasp before </a:t>
            </a:r>
            <a:r>
              <a:rPr lang="en-GB" dirty="0" smtClean="0"/>
              <a:t>they learn to </a:t>
            </a:r>
            <a:r>
              <a:rPr lang="en-GB" dirty="0"/>
              <a:t>use a correct pencil grasp.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/>
          <a:stretch/>
        </p:blipFill>
        <p:spPr>
          <a:xfrm rot="16200000">
            <a:off x="7484421" y="2004168"/>
            <a:ext cx="3948996" cy="31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2865"/>
            <a:ext cx="10515600" cy="95782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Introduction to pencil </a:t>
            </a:r>
            <a:r>
              <a:rPr lang="en-GB" b="1" dirty="0" smtClean="0"/>
              <a:t>grasps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48" y="1918025"/>
            <a:ext cx="4943681" cy="866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Cylindrical grasp – 12-18 months</a:t>
            </a:r>
            <a:endParaRPr lang="en-GB" dirty="0"/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1621" r="18719" b="13083"/>
          <a:stretch/>
        </p:blipFill>
        <p:spPr>
          <a:xfrm>
            <a:off x="347649" y="2351089"/>
            <a:ext cx="4943680" cy="350361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22" y="2351089"/>
            <a:ext cx="5255418" cy="3503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3322" y="1867556"/>
            <a:ext cx="496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Digital grasp- 2-3 years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16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36700" y="1690688"/>
            <a:ext cx="3098800" cy="1019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Modified tripod grip 3.5 - 4 years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2709863"/>
            <a:ext cx="1790700" cy="33621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847165"/>
            <a:ext cx="10515600" cy="84352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Introduction to pencil </a:t>
            </a:r>
            <a:r>
              <a:rPr lang="en-GB" b="1" dirty="0" smtClean="0"/>
              <a:t>grasps</a:t>
            </a:r>
            <a:endParaRPr lang="en-GB" sz="2000" b="1" i="1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66" y="2709863"/>
            <a:ext cx="5105235" cy="3403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1300" y="2125088"/>
            <a:ext cx="513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4.5 - 7 years – tripod grasp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2016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3888"/>
            <a:ext cx="10515600" cy="836800"/>
          </a:xfrm>
        </p:spPr>
        <p:txBody>
          <a:bodyPr/>
          <a:lstStyle/>
          <a:p>
            <a:pPr algn="ctr"/>
            <a:r>
              <a:rPr lang="en-GB" b="1" dirty="0" smtClean="0"/>
              <a:t>Incorrect pencil grasps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7669"/>
            <a:ext cx="3803469" cy="327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766" y="3266078"/>
            <a:ext cx="3287486" cy="31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4517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Many use a </a:t>
            </a:r>
            <a:r>
              <a:rPr lang="en-GB" sz="3200" b="1" dirty="0" smtClean="0"/>
              <a:t>fisted grasp </a:t>
            </a:r>
            <a:r>
              <a:rPr lang="en-GB" sz="3200" dirty="0" smtClean="0"/>
              <a:t>and this is fine for younger students,  but not suitable in the long term.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1218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2353"/>
            <a:ext cx="10515600" cy="1018335"/>
          </a:xfrm>
        </p:spPr>
        <p:txBody>
          <a:bodyPr/>
          <a:lstStyle/>
          <a:p>
            <a:pPr algn="ctr"/>
            <a:r>
              <a:rPr lang="en-GB" b="1" dirty="0" smtClean="0"/>
              <a:t>Incorrect pencil grasps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4517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Many </a:t>
            </a:r>
            <a:r>
              <a:rPr lang="en-GB" sz="3200" b="1" dirty="0" smtClean="0"/>
              <a:t>use 3 or 4 fingered grasps </a:t>
            </a:r>
            <a:r>
              <a:rPr lang="en-GB" sz="3200" dirty="0" smtClean="0"/>
              <a:t>which require whole arm movements and do not help with dexterity.</a:t>
            </a:r>
            <a:endParaRPr lang="en-GB" sz="32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29" y="2070846"/>
            <a:ext cx="3502991" cy="30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14" y="3474720"/>
            <a:ext cx="31242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67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0271"/>
            <a:ext cx="10515600" cy="870417"/>
          </a:xfrm>
        </p:spPr>
        <p:txBody>
          <a:bodyPr/>
          <a:lstStyle/>
          <a:p>
            <a:pPr algn="ctr"/>
            <a:r>
              <a:rPr lang="en-GB" b="1" dirty="0" smtClean="0"/>
              <a:t>Incorrect pencil grasps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45175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Many use </a:t>
            </a:r>
            <a:r>
              <a:rPr lang="en-GB" sz="2800" b="1" dirty="0" smtClean="0"/>
              <a:t>tripod grasps with the ring and little finger sticking out</a:t>
            </a:r>
            <a:r>
              <a:rPr lang="en-GB" sz="28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This can be due to weak hands.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To remedy, place something in the hand for the little and ring finger to hold against the palm e.g. a small rubber.</a:t>
            </a:r>
            <a:endParaRPr lang="en-GB" sz="2800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03" y="1611086"/>
            <a:ext cx="35814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68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7506"/>
            <a:ext cx="10515600" cy="803182"/>
          </a:xfrm>
        </p:spPr>
        <p:txBody>
          <a:bodyPr/>
          <a:lstStyle/>
          <a:p>
            <a:pPr algn="ctr"/>
            <a:r>
              <a:rPr lang="en-GB" b="1" dirty="0" smtClean="0"/>
              <a:t>Incorrect pencil grasps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45175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Some use a tripod grip with the thumb </a:t>
            </a:r>
            <a:r>
              <a:rPr lang="en-GB" sz="3200" dirty="0"/>
              <a:t>hooked over </a:t>
            </a:r>
            <a:r>
              <a:rPr lang="en-GB" sz="3200" dirty="0" smtClean="0"/>
              <a:t>the index finger.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This can cause the individual to use </a:t>
            </a:r>
            <a:r>
              <a:rPr lang="en-GB" sz="3200" dirty="0"/>
              <a:t>too much </a:t>
            </a:r>
            <a:r>
              <a:rPr lang="en-GB" sz="3200" dirty="0" smtClean="0"/>
              <a:t>pressure which can lead to hand pain.</a:t>
            </a:r>
            <a:endParaRPr lang="en-GB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70" y="1808629"/>
            <a:ext cx="4640003" cy="3669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44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824"/>
            <a:ext cx="10515600" cy="59017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Activities to help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601"/>
            <a:ext cx="10515600" cy="1193074"/>
          </a:xfrm>
        </p:spPr>
        <p:txBody>
          <a:bodyPr>
            <a:normAutofit/>
          </a:bodyPr>
          <a:lstStyle/>
          <a:p>
            <a:r>
              <a:rPr lang="en-GB" dirty="0" smtClean="0"/>
              <a:t>Use </a:t>
            </a:r>
            <a:r>
              <a:rPr lang="en-GB" dirty="0"/>
              <a:t>activities </a:t>
            </a:r>
            <a:r>
              <a:rPr lang="en-GB" dirty="0" smtClean="0"/>
              <a:t>on angled surface to </a:t>
            </a:r>
            <a:r>
              <a:rPr lang="en-GB" dirty="0"/>
              <a:t>promote wrist extension. </a:t>
            </a:r>
            <a:endParaRPr lang="en-GB" dirty="0" smtClean="0"/>
          </a:p>
          <a:p>
            <a:r>
              <a:rPr lang="en-GB" dirty="0" smtClean="0"/>
              <a:t>Fingers </a:t>
            </a:r>
            <a:r>
              <a:rPr lang="en-GB" dirty="0"/>
              <a:t>naturally fall into tripod </a:t>
            </a:r>
            <a:r>
              <a:rPr lang="en-GB" dirty="0" smtClean="0"/>
              <a:t>grasp </a:t>
            </a:r>
            <a:r>
              <a:rPr lang="en-GB" dirty="0"/>
              <a:t>for </a:t>
            </a:r>
            <a:r>
              <a:rPr lang="en-GB" dirty="0" smtClean="0"/>
              <a:t>this.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97" y="2717074"/>
            <a:ext cx="4555671" cy="3350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9946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305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Custom Design</vt:lpstr>
      <vt:lpstr>Introduction to pencil grasps</vt:lpstr>
      <vt:lpstr>About to Pencil Grasps</vt:lpstr>
      <vt:lpstr>Introduction to pencil grasps</vt:lpstr>
      <vt:lpstr>Introduction to pencil grasps</vt:lpstr>
      <vt:lpstr>Incorrect pencil grasps</vt:lpstr>
      <vt:lpstr>Incorrect pencil grasps</vt:lpstr>
      <vt:lpstr>Incorrect pencil grasps</vt:lpstr>
      <vt:lpstr>Incorrect pencil grasps</vt:lpstr>
      <vt:lpstr>Activities to help</vt:lpstr>
      <vt:lpstr>Activities to help</vt:lpstr>
      <vt:lpstr>Activities to help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looking for at different ages?</dc:title>
  <dc:creator>jdilworth.998</dc:creator>
  <cp:lastModifiedBy>Adam Gordon</cp:lastModifiedBy>
  <cp:revision>37</cp:revision>
  <dcterms:created xsi:type="dcterms:W3CDTF">2015-12-23T18:45:15Z</dcterms:created>
  <dcterms:modified xsi:type="dcterms:W3CDTF">2019-03-08T11:07:24Z</dcterms:modified>
</cp:coreProperties>
</file>